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4" r:id="rId5"/>
    <p:sldMasterId id="2147483686" r:id="rId6"/>
    <p:sldMasterId id="2147483688" r:id="rId7"/>
    <p:sldMasterId id="2147483690" r:id="rId8"/>
    <p:sldMasterId id="2147483682" r:id="rId9"/>
    <p:sldMasterId id="2147483655" r:id="rId10"/>
    <p:sldMasterId id="2147483672" r:id="rId11"/>
  </p:sldMasterIdLst>
  <p:notesMasterIdLst>
    <p:notesMasterId r:id="rId25"/>
  </p:notesMasterIdLst>
  <p:handoutMasterIdLst>
    <p:handoutMasterId r:id="rId26"/>
  </p:handoutMasterIdLst>
  <p:sldIdLst>
    <p:sldId id="330" r:id="rId12"/>
    <p:sldId id="263" r:id="rId13"/>
    <p:sldId id="318" r:id="rId14"/>
    <p:sldId id="319" r:id="rId15"/>
    <p:sldId id="331" r:id="rId16"/>
    <p:sldId id="267" r:id="rId17"/>
    <p:sldId id="304" r:id="rId18"/>
    <p:sldId id="325" r:id="rId19"/>
    <p:sldId id="326" r:id="rId20"/>
    <p:sldId id="320" r:id="rId21"/>
    <p:sldId id="323" r:id="rId22"/>
    <p:sldId id="309" r:id="rId23"/>
    <p:sldId id="321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3EBC7B-D94F-EE9E-71A6-BEEFE613E0C1}" name="Ericson, Sarah L - DOT" initials="ESLD" userId="S::sarah.ericson@dot.wi.gov::671a2a60-8297-4bb5-b422-cc04a1652f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0"/>
    <a:srgbClr val="802F2D"/>
    <a:srgbClr val="00416A"/>
    <a:srgbClr val="1E384B"/>
    <a:srgbClr val="FFD966"/>
    <a:srgbClr val="D8B846"/>
    <a:srgbClr val="E6E6E6"/>
    <a:srgbClr val="004C97"/>
    <a:srgbClr val="D8B85E"/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E50CE-5319-494B-8B52-53EA0831D7C2}" v="434" dt="2025-06-20T14:15:18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0" autoAdjust="0"/>
    <p:restoredTop sz="96706" autoAdjust="0"/>
  </p:normalViewPr>
  <p:slideViewPr>
    <p:cSldViewPr snapToGrid="0">
      <p:cViewPr varScale="1">
        <p:scale>
          <a:sx n="68" d="100"/>
          <a:sy n="68" d="100"/>
        </p:scale>
        <p:origin x="8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B57F26A6-6478-434A-8130-8B46218BE89F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EF4D8AD4-E8FC-485C-BDDB-1134A2B6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1184054B-77F8-42CB-99ED-993D29461DD2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2"/>
          </a:xfrm>
          <a:prstGeom prst="rect">
            <a:avLst/>
          </a:prstGeom>
        </p:spPr>
        <p:txBody>
          <a:bodyPr vert="horz" lIns="94222" tIns="47111" rIns="94222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275C5B2A-C6C1-46CD-8323-5F37F410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0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15AE9-35E8-5B55-9161-F6A787485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21BA5-AA71-DE86-3B7A-ECF84D5D1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190B7-D78D-C8E1-0225-127F2E98E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836">
              <a:defRPr/>
            </a:pPr>
            <a:r>
              <a:rPr lang="en-US" dirty="0"/>
              <a:t>Sarah to introduce project, meeting agenda and WisDOT team/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38B850A-88F2-5219-A15B-844222F7F7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4395-CE8D-5C11-4F30-A4554CFB27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F257-7F23-7862-9D40-0287294B9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 to review these traffic impacts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 to explain the proposed signed detour for RR work (5 day closure)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0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to close out the meeting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 to introduce project, meeting agenda and WisDOT team/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6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 to introduce project, meeting agenda and WisDOT team/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to introduce the contractors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E9F7E-2930-B504-E9C7-A1E84C55D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5EBD0-0333-82DA-FC21-A4935B4C0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8304E-D932-BEE8-CE0B-7B392868F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 To describe project location/limits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2D1C18D-5C23-9D08-82CD-9F1594836E05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79A9-F63B-97D4-C667-ED7C6709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6DFEC-81EA-BE04-F82E-9D9892F5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 To provide scope of work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1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Paul will provide the schedule overview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Paul to run thru the stage work/schedule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Paul to run thru the stage work/schedule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5B2A-C6C1-46CD-8323-5F37F4106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logos and multiple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17704C9-2248-40AD-8B76-4C217714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7155724-E905-445E-AC3A-818472EA3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0048D5-6AFE-4260-8627-CDED70F438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4D34EF8-7796-4C9C-B15B-CCB1C6323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B2D8AE-8AD5-42F4-B90C-94190CD83F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FFD96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EBFB67-53D0-49D1-9AA3-20F0462282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DC4AE82-0302-431F-A0ED-13D1C79179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261311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277308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0"/>
            <a:ext cx="10972800" cy="2991775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0358517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1"/>
            <a:ext cx="10972800" cy="3055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61343205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41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880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9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ot logo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E22464-4249-47EE-8C46-E5FB0B52F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284621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6500"/>
              </a:lnSpc>
              <a:defRPr sz="6300" b="1"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6200"/>
              </a:lnSpc>
            </a:pPr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</p:spTree>
    <p:extLst>
      <p:ext uri="{BB962C8B-B14F-4D97-AF65-F5344CB8AC3E}">
        <p14:creationId xmlns:p14="http://schemas.microsoft.com/office/powerpoint/2010/main" val="39174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dot logo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B5A80C0-2936-4233-A672-2BB6377C0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130359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66BE8CF-B468-4EF8-860F-7D4ACD853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901403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5359CCF-BDFE-4AA7-B8BB-1EB162C39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153731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D4242-B30B-4DB6-A404-D48B80B58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61816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3EAC5F1-D1DF-4F46-97A9-85313AA11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3927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7842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logos and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110A8B-7108-4A0C-8CC1-6278CCCCA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962" y="736979"/>
            <a:ext cx="9797823" cy="2398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6300"/>
              </a:lnSpc>
              <a:spcBef>
                <a:spcPts val="0"/>
              </a:spcBef>
              <a:buNone/>
              <a:defRPr sz="63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32D95146-FFF7-4DF0-B690-C64B5707C4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60325" y="3428999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WisDOT Logo here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A73017B4-5D4C-4EEB-ACC3-9EA2965B7E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78104" y="3429001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Double click to insert Logo 2 here</a:t>
            </a:r>
          </a:p>
        </p:txBody>
      </p:sp>
    </p:spTree>
    <p:extLst>
      <p:ext uri="{BB962C8B-B14F-4D97-AF65-F5344CB8AC3E}">
        <p14:creationId xmlns:p14="http://schemas.microsoft.com/office/powerpoint/2010/main" val="7294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ogos with multiple lin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DC6563F-0BC4-4AE4-BBC7-8196010DC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25296"/>
            <a:ext cx="10972800" cy="23258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spcBef>
                <a:spcPts val="0"/>
              </a:spcBef>
              <a:buNone/>
              <a:defRPr sz="5800" b="1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 line 1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24E048F-47F0-4494-B13A-01D097EF7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354708"/>
            <a:ext cx="10972800" cy="17620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900" b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  <a:br>
              <a:rPr lang="en-US" dirty="0"/>
            </a:br>
            <a:r>
              <a:rPr lang="en-US" dirty="0"/>
              <a:t>Location, City, State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11F70289-AF48-4465-B230-1DFEBB651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48668"/>
            <a:ext cx="10972800" cy="661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0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F768F66-6E09-42B6-A911-437D5C39C0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76416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5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FEAFA72-CAD3-4587-A7A7-A80189E7B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22831"/>
            <a:ext cx="10972800" cy="73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700" b="1" dirty="0">
                <a:solidFill>
                  <a:srgbClr val="802F2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C07CA59B-9353-45E9-A39A-295CBC8254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8021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WisDOT Logo here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E3DF7654-DDF7-4EE9-BE10-F938037531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1672" y="5081200"/>
            <a:ext cx="1371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Logo 2 here</a:t>
            </a:r>
          </a:p>
        </p:txBody>
      </p:sp>
    </p:spTree>
    <p:extLst>
      <p:ext uri="{BB962C8B-B14F-4D97-AF65-F5344CB8AC3E}">
        <p14:creationId xmlns:p14="http://schemas.microsoft.com/office/powerpoint/2010/main" val="41872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59" y="2743200"/>
            <a:ext cx="5427299" cy="308055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0"/>
            <a:ext cx="5237896" cy="3080551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5652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4571254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0"/>
            <a:ext cx="10972800" cy="3187083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085521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1E55E5-42DA-4CD3-B807-BB79F70BB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2563" cy="6890273"/>
          </a:xfrm>
          <a:prstGeom prst="rect">
            <a:avLst/>
          </a:prstGeom>
        </p:spPr>
      </p:pic>
      <p:sp>
        <p:nvSpPr>
          <p:cNvPr id="3" name="bottom-blue-band">
            <a:extLst>
              <a:ext uri="{FF2B5EF4-FFF2-40B4-BE49-F238E27FC236}">
                <a16:creationId xmlns:a16="http://schemas.microsoft.com/office/drawing/2014/main" id="{3FD157BE-396F-4442-A841-88226B27E6D7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tom-blue-band">
            <a:extLst>
              <a:ext uri="{FF2B5EF4-FFF2-40B4-BE49-F238E27FC236}">
                <a16:creationId xmlns:a16="http://schemas.microsoft.com/office/drawing/2014/main" id="{832469CB-5E78-4509-A575-3C6C8E0887F5}"/>
              </a:ext>
            </a:extLst>
          </p:cNvPr>
          <p:cNvSpPr/>
          <p:nvPr userDrawn="1"/>
        </p:nvSpPr>
        <p:spPr>
          <a:xfrm>
            <a:off x="-1" y="-1"/>
            <a:ext cx="12252560" cy="6890273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-gray-band">
            <a:extLst>
              <a:ext uri="{FF2B5EF4-FFF2-40B4-BE49-F238E27FC236}">
                <a16:creationId xmlns:a16="http://schemas.microsoft.com/office/drawing/2014/main" id="{90960825-3252-43F0-A755-670ABD161C1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144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39E91-6C5E-48DE-B11E-A3403681A5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718073"/>
            <a:ext cx="3200400" cy="3200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64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ttom-gray-band">
            <a:extLst>
              <a:ext uri="{FF2B5EF4-FFF2-40B4-BE49-F238E27FC236}">
                <a16:creationId xmlns:a16="http://schemas.microsoft.com/office/drawing/2014/main" id="{792AF2F4-EB2A-4703-9255-84109C7FEFB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1024B5-58D6-4BAB-827C-0BBE167D7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03521"/>
            <a:ext cx="1600200" cy="1600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7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ttom-gray-band">
            <a:extLst>
              <a:ext uri="{FF2B5EF4-FFF2-40B4-BE49-F238E27FC236}">
                <a16:creationId xmlns:a16="http://schemas.microsoft.com/office/drawing/2014/main" id="{2A9F5B3C-B025-418C-A3E7-6F635E97671E}"/>
              </a:ext>
            </a:extLst>
          </p:cNvPr>
          <p:cNvSpPr>
            <a:spLocks noChangeAspect="1"/>
          </p:cNvSpPr>
          <p:nvPr userDrawn="1"/>
        </p:nvSpPr>
        <p:spPr>
          <a:xfrm>
            <a:off x="-8878" y="-9939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5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-gray-band">
            <a:extLst>
              <a:ext uri="{FF2B5EF4-FFF2-40B4-BE49-F238E27FC236}">
                <a16:creationId xmlns:a16="http://schemas.microsoft.com/office/drawing/2014/main" id="{D51A15C8-6024-4F01-A045-F8F892FB4E2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940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7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ttom-gray-band">
            <a:extLst>
              <a:ext uri="{FF2B5EF4-FFF2-40B4-BE49-F238E27FC236}">
                <a16:creationId xmlns:a16="http://schemas.microsoft.com/office/drawing/2014/main" id="{91F5F483-CA5D-4C55-A53A-FA2A6E9F715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9144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bottom-gray-band">
            <a:extLst>
              <a:ext uri="{FF2B5EF4-FFF2-40B4-BE49-F238E27FC236}">
                <a16:creationId xmlns:a16="http://schemas.microsoft.com/office/drawing/2014/main" id="{28703C23-698D-4A63-AC95-A55044E9E48B}"/>
              </a:ext>
            </a:extLst>
          </p:cNvPr>
          <p:cNvSpPr/>
          <p:nvPr userDrawn="1"/>
        </p:nvSpPr>
        <p:spPr>
          <a:xfrm>
            <a:off x="-8878" y="6089188"/>
            <a:ext cx="12200878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3037D68-9AF3-4536-8B59-FC7990D2F0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8" y="6292836"/>
            <a:ext cx="5132842" cy="347473"/>
          </a:xfrm>
          <a:prstGeom prst="rect">
            <a:avLst/>
          </a:prstGeom>
        </p:spPr>
      </p:pic>
      <p:pic>
        <p:nvPicPr>
          <p:cNvPr id="8" name="red-blue-dot-logo">
            <a:extLst>
              <a:ext uri="{FF2B5EF4-FFF2-40B4-BE49-F238E27FC236}">
                <a16:creationId xmlns:a16="http://schemas.microsoft.com/office/drawing/2014/main" id="{44F0CF3F-708A-4352-9917-BB12635CCA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72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8" r:id="rId4"/>
    <p:sldLayoutId id="2147483659" r:id="rId5"/>
    <p:sldLayoutId id="2147483663" r:id="rId6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tom-gray-band">
            <a:extLst>
              <a:ext uri="{FF2B5EF4-FFF2-40B4-BE49-F238E27FC236}">
                <a16:creationId xmlns:a16="http://schemas.microsoft.com/office/drawing/2014/main" id="{E013839C-D24C-4F7D-B128-E207CE572FAE}"/>
              </a:ext>
            </a:extLst>
          </p:cNvPr>
          <p:cNvSpPr>
            <a:spLocks noChangeAspect="1"/>
          </p:cNvSpPr>
          <p:nvPr userDrawn="1"/>
        </p:nvSpPr>
        <p:spPr>
          <a:xfrm>
            <a:off x="-8878" y="-9939"/>
            <a:ext cx="12200878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739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A695F-F769-73D7-A775-F48DA09C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045CC5-9DE0-EFA7-7F03-9E4CCFEDBF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 Narrow"/>
              </a:rPr>
              <a:t>CTH A Local Program Project</a:t>
            </a:r>
            <a:br>
              <a:rPr lang="en-US" dirty="0"/>
            </a:br>
            <a:r>
              <a:rPr lang="en-US" sz="3200" dirty="0">
                <a:latin typeface="Arial Narrow"/>
              </a:rPr>
              <a:t>Robert St. – CTH 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E17E1-7F34-D6E9-E6CF-B6CAB2C90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477170"/>
            <a:ext cx="10972800" cy="190366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4800" dirty="0">
                <a:latin typeface="Arial Narrow"/>
              </a:rPr>
              <a:t>Marinette Co./ WisDOT/ Contractor Business</a:t>
            </a:r>
          </a:p>
          <a:p>
            <a:pPr marL="0" indent="0" algn="ctr">
              <a:buNone/>
            </a:pPr>
            <a:r>
              <a:rPr lang="en-US" sz="4800" dirty="0">
                <a:latin typeface="Arial Narrow"/>
              </a:rPr>
              <a:t>               </a:t>
            </a:r>
          </a:p>
          <a:p>
            <a:pPr marL="0" indent="0" algn="ctr">
              <a:buNone/>
            </a:pPr>
            <a:r>
              <a:rPr lang="en-US" sz="4800" dirty="0">
                <a:latin typeface="Arial Narrow"/>
              </a:rPr>
              <a:t>Meeting</a:t>
            </a:r>
          </a:p>
          <a:p>
            <a:pPr marL="0" indent="0" algn="ctr">
              <a:buNone/>
            </a:pPr>
            <a:endParaRPr lang="en-US" sz="4800" dirty="0">
              <a:latin typeface="Arial Narrow"/>
            </a:endParaRPr>
          </a:p>
          <a:p>
            <a:pPr marL="0" indent="0" algn="ctr">
              <a:buNone/>
            </a:pPr>
            <a:r>
              <a:rPr lang="en-US" sz="4800" dirty="0">
                <a:latin typeface="Arial Narrow"/>
              </a:rPr>
              <a:t>May 19, 2026</a:t>
            </a:r>
            <a:endParaRPr lang="en-US" sz="4800" dirty="0"/>
          </a:p>
          <a:p>
            <a:pPr marL="0" indent="0">
              <a:buNone/>
            </a:pPr>
            <a:endParaRPr lang="en-US" sz="4800" dirty="0">
              <a:latin typeface="Arial Narrow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latin typeface="Arial Narrow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D3209A-E26D-CDB7-006B-7BE6FB8CA8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781" y="4307013"/>
            <a:ext cx="1371600" cy="13716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C7A7874-AB28-F3AC-B7F9-E5FAA8C684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0067619" y="4307013"/>
            <a:ext cx="1371600" cy="1371600"/>
          </a:xfr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73C8A-5BBE-7ACF-1239-3BAA13E13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7" y="4339395"/>
            <a:ext cx="1466945" cy="13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203">
        <p:fade/>
      </p:transition>
    </mc:Choice>
    <mc:Fallback xmlns="">
      <p:transition spd="med" advTm="7020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3" y="0"/>
            <a:ext cx="10972800" cy="827324"/>
          </a:xfrm>
        </p:spPr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Traffic Impacts</a:t>
            </a:r>
            <a:endParaRPr lang="en-US" sz="4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E56F85-3411-6B4E-25E9-CD4BAA2BD2F0}"/>
              </a:ext>
            </a:extLst>
          </p:cNvPr>
          <p:cNvSpPr txBox="1">
            <a:spLocks/>
          </p:cNvSpPr>
          <p:nvPr/>
        </p:nvSpPr>
        <p:spPr>
          <a:xfrm>
            <a:off x="478613" y="740490"/>
            <a:ext cx="11628506" cy="4975776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/>
              </a:rPr>
              <a:t>Traffic on CTH A (from Robert St. to Newton Lake Rd.) will include 2-way operations with single lane closures using flaggers.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/>
              </a:rPr>
              <a:t>Traffic on CTH A (from Newton Lake Rd. to CTH X) will be closed (local access only) for 50 Calendar days for grading work.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802F2D"/>
                </a:solidFill>
                <a:latin typeface="Arial Narrow"/>
              </a:rPr>
              <a:t>The signed Alternate </a:t>
            </a:r>
            <a:r>
              <a:rPr lang="en-US" sz="2400" dirty="0">
                <a:latin typeface="Arial Narrow"/>
              </a:rPr>
              <a:t>R</a:t>
            </a:r>
            <a:r>
              <a:rPr lang="en-US" sz="2400" dirty="0">
                <a:solidFill>
                  <a:srgbClr val="802F2D"/>
                </a:solidFill>
                <a:latin typeface="Arial Narrow"/>
              </a:rPr>
              <a:t>oute is USH 141 to CTH X to CTH A.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</a:rPr>
              <a:t>Access to driveways and side roads will be provided for the majority of construction. Short-term, temporary closures may occur during working hours.</a:t>
            </a:r>
            <a:r>
              <a:rPr lang="en-US" sz="2400" dirty="0">
                <a:solidFill>
                  <a:srgbClr val="802F2D"/>
                </a:solidFill>
                <a:latin typeface="Arial Narrow"/>
              </a:rPr>
              <a:t> 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802F2D"/>
                </a:solidFill>
                <a:latin typeface="Arial Narrow"/>
              </a:rPr>
              <a:t>Contractor will contact affected properties. </a:t>
            </a:r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971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93">
        <p:fade/>
      </p:transition>
    </mc:Choice>
    <mc:Fallback xmlns="">
      <p:transition spd="med" advTm="1799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Traffic Impacts – CTH A: Alternate Route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 141 to County X to County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9713D-F597-1BBD-A057-05127B83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729" y="-19914"/>
            <a:ext cx="7162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93">
        <p:fade/>
      </p:transition>
    </mc:Choice>
    <mc:Fallback xmlns="">
      <p:transition spd="med" advTm="1799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8813-BE5A-2D79-F879-AD8A2CB1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/>
          <a:lstStyle/>
          <a:p>
            <a:r>
              <a:rPr lang="en-US" sz="4800" dirty="0">
                <a:latin typeface="Arial Narrow"/>
              </a:rPr>
              <a:t>Project Contacts</a:t>
            </a:r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3A19659-B4A4-EEDB-98EE-01438C623AF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17607538"/>
              </p:ext>
            </p:extLst>
          </p:nvPr>
        </p:nvGraphicFramePr>
        <p:xfrm>
          <a:off x="2382248" y="2287601"/>
          <a:ext cx="7733302" cy="270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651">
                  <a:extLst>
                    <a:ext uri="{9D8B030D-6E8A-4147-A177-3AD203B41FA5}">
                      <a16:colId xmlns:a16="http://schemas.microsoft.com/office/drawing/2014/main" val="1790837781"/>
                    </a:ext>
                  </a:extLst>
                </a:gridCol>
                <a:gridCol w="3866651">
                  <a:extLst>
                    <a:ext uri="{9D8B030D-6E8A-4147-A177-3AD203B41FA5}">
                      <a16:colId xmlns:a16="http://schemas.microsoft.com/office/drawing/2014/main" val="3319169715"/>
                    </a:ext>
                  </a:extLst>
                </a:gridCol>
              </a:tblGrid>
              <a:tr h="270551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Ed Hoefferle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Project Construction Leader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WisDOT – Northeast Region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944 </a:t>
                      </a:r>
                      <a:r>
                        <a:rPr lang="en-US" sz="2000" b="0" i="0" u="none" strike="noStrike" noProof="0" dirty="0" err="1">
                          <a:solidFill>
                            <a:srgbClr val="00416A"/>
                          </a:solidFill>
                          <a:latin typeface="Arial Narrow"/>
                        </a:rPr>
                        <a:t>Vanderperren</a:t>
                      </a: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 Way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Green Bay, WI 54304-5344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Phone:  (920) 366-0237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sng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edward.hoefferle@dot.wi.gov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Sarah Ericson, P.E.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Project Manager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WisDOT – Northeast Region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944 </a:t>
                      </a:r>
                      <a:r>
                        <a:rPr lang="en-US" sz="2000" b="0" i="0" u="none" strike="noStrike" noProof="0" dirty="0" err="1">
                          <a:solidFill>
                            <a:srgbClr val="00416A"/>
                          </a:solidFill>
                          <a:latin typeface="Arial Narrow"/>
                        </a:rPr>
                        <a:t>Vanderperren</a:t>
                      </a: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 Way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Green Bay, WI 54304-5344</a:t>
                      </a:r>
                      <a:endParaRPr lang="en-US" sz="2000" dirty="0">
                        <a:solidFill>
                          <a:srgbClr val="00416A"/>
                        </a:solidFill>
                        <a:latin typeface="Arial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Phone:(920) 492-3511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sng" strike="noStrike" noProof="0" dirty="0">
                          <a:solidFill>
                            <a:srgbClr val="00416A"/>
                          </a:solidFill>
                          <a:latin typeface="Arial Narrow"/>
                        </a:rPr>
                        <a:t>sarah.ericson@dot.wi.gov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80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53744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Questions?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79438" y="4317251"/>
            <a:ext cx="10972800" cy="954158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2400" dirty="0"/>
              <a:t>We would like to thank everyone for coming today. We thank you for your patience during the construction of this project and look forward to working with you.</a:t>
            </a:r>
          </a:p>
          <a:p>
            <a:pPr indent="0">
              <a:lnSpc>
                <a:spcPct val="100000"/>
              </a:lnSpc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844">
        <p:fade/>
      </p:transition>
    </mc:Choice>
    <mc:Fallback xmlns="">
      <p:transition spd="med" advTm="3184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18388"/>
            <a:ext cx="10972800" cy="4060975"/>
          </a:xfrm>
        </p:spPr>
        <p:txBody>
          <a:bodyPr lIns="91440" tIns="45720" rIns="91440" bIns="45720" anchor="t"/>
          <a:lstStyle/>
          <a:p>
            <a:r>
              <a:rPr lang="en-US" sz="3500" dirty="0">
                <a:latin typeface="Arial Narrow"/>
              </a:rPr>
              <a:t>Meeting Overview</a:t>
            </a:r>
            <a:endParaRPr lang="en-US" sz="3500" dirty="0"/>
          </a:p>
          <a:p>
            <a:pPr lvl="1"/>
            <a:r>
              <a:rPr lang="en-US" sz="3200" dirty="0">
                <a:latin typeface="Arial Narrow"/>
              </a:rPr>
              <a:t>Introductions</a:t>
            </a:r>
            <a:endParaRPr lang="en-US" sz="3200" dirty="0"/>
          </a:p>
          <a:p>
            <a:pPr lvl="1"/>
            <a:r>
              <a:rPr lang="en-US" sz="3200" dirty="0">
                <a:latin typeface="Arial Narrow"/>
              </a:rPr>
              <a:t>Prime Contractor and Subcontractors</a:t>
            </a:r>
          </a:p>
          <a:p>
            <a:pPr lvl="1"/>
            <a:r>
              <a:rPr lang="en-US" sz="3200" dirty="0">
                <a:latin typeface="Arial Narrow"/>
              </a:rPr>
              <a:t>Proposed Work</a:t>
            </a:r>
          </a:p>
          <a:p>
            <a:pPr lvl="1"/>
            <a:r>
              <a:rPr lang="en-US" sz="3200" dirty="0">
                <a:latin typeface="Arial Narrow"/>
              </a:rPr>
              <a:t>Project Schedule</a:t>
            </a:r>
          </a:p>
          <a:p>
            <a:pPr lvl="1"/>
            <a:r>
              <a:rPr lang="en-US" sz="3200" dirty="0">
                <a:latin typeface="Arial Narrow"/>
              </a:rPr>
              <a:t>Traffic Impacts</a:t>
            </a:r>
            <a:endParaRPr lang="en-US" dirty="0"/>
          </a:p>
          <a:p>
            <a:pPr lvl="1"/>
            <a:r>
              <a:rPr lang="en-US" sz="3200" dirty="0">
                <a:latin typeface="Arial Narrow"/>
              </a:rPr>
              <a:t>Q&amp;A 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77">
        <p:fade/>
      </p:transition>
    </mc:Choice>
    <mc:Fallback xmlns="">
      <p:transition spd="med" advTm="152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1ADEA-F2F2-8CB1-363F-B4C6B4F8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3082"/>
            <a:ext cx="10972800" cy="1325563"/>
          </a:xfrm>
        </p:spPr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Project Team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80A3AD-4FB4-0A55-EC45-D043425E694B}"/>
              </a:ext>
            </a:extLst>
          </p:cNvPr>
          <p:cNvSpPr txBox="1">
            <a:spLocks/>
          </p:cNvSpPr>
          <p:nvPr/>
        </p:nvSpPr>
        <p:spPr>
          <a:xfrm>
            <a:off x="594360" y="1598645"/>
            <a:ext cx="10972800" cy="4283995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/>
              </a:rPr>
              <a:t>Project Construction Leader: Ed Hoefferle</a:t>
            </a:r>
          </a:p>
          <a:p>
            <a:endParaRPr lang="en-US" dirty="0">
              <a:latin typeface="Arial Narrow"/>
            </a:endParaRPr>
          </a:p>
          <a:p>
            <a:r>
              <a:rPr lang="en-US" dirty="0">
                <a:latin typeface="Arial Narrow"/>
              </a:rPr>
              <a:t>Project Field Staff: Pam Kozloski and </a:t>
            </a:r>
            <a:r>
              <a:rPr lang="en-US" dirty="0"/>
              <a:t>Matt Pietro </a:t>
            </a:r>
          </a:p>
          <a:p>
            <a:endParaRPr lang="en-US" dirty="0">
              <a:latin typeface="Arial Narrow"/>
            </a:endParaRPr>
          </a:p>
          <a:p>
            <a:r>
              <a:rPr lang="en-US" dirty="0">
                <a:latin typeface="Arial Narrow"/>
              </a:rPr>
              <a:t>Project Manager: Sarah Ericson</a:t>
            </a:r>
          </a:p>
          <a:p>
            <a:endParaRPr lang="en-US" dirty="0">
              <a:latin typeface="Arial Narrow"/>
            </a:endParaRPr>
          </a:p>
          <a:p>
            <a:r>
              <a:rPr lang="en-US" dirty="0">
                <a:latin typeface="Arial Narrow"/>
              </a:rPr>
              <a:t>Supervisor: Kristen Berg</a:t>
            </a:r>
          </a:p>
          <a:p>
            <a:endParaRPr lang="en-US" dirty="0">
              <a:latin typeface="Arial Narrow"/>
            </a:endParaRPr>
          </a:p>
          <a:p>
            <a:r>
              <a:rPr lang="en-US" dirty="0">
                <a:latin typeface="Arial Narrow"/>
              </a:rPr>
              <a:t>Marinette County: Eric Burmeister</a:t>
            </a:r>
          </a:p>
          <a:p>
            <a:pPr marL="0" indent="0">
              <a:buNone/>
            </a:pPr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178038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11ADEA-F2F2-8CB1-363F-B4C6B4F8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3082"/>
            <a:ext cx="10972800" cy="1325563"/>
          </a:xfrm>
        </p:spPr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Contractors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80A3AD-4FB4-0A55-EC45-D043425E694B}"/>
              </a:ext>
            </a:extLst>
          </p:cNvPr>
          <p:cNvSpPr txBox="1">
            <a:spLocks/>
          </p:cNvSpPr>
          <p:nvPr/>
        </p:nvSpPr>
        <p:spPr>
          <a:xfrm>
            <a:off x="594360" y="1598644"/>
            <a:ext cx="10241280" cy="4468523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/>
              </a:rPr>
              <a:t>Prime Contractor: James Peterson Sons Inc. </a:t>
            </a:r>
          </a:p>
          <a:p>
            <a:pPr marL="0" indent="0">
              <a:buNone/>
            </a:pPr>
            <a:r>
              <a:rPr lang="en-US" dirty="0">
                <a:latin typeface="Arial Narrow"/>
              </a:rPr>
              <a:t>   Project Manager: Paul Church</a:t>
            </a:r>
          </a:p>
          <a:p>
            <a:r>
              <a:rPr lang="en-US" dirty="0">
                <a:latin typeface="Arial Narrow"/>
              </a:rPr>
              <a:t>Subcontractors:</a:t>
            </a:r>
          </a:p>
          <a:p>
            <a:pPr lvl="1"/>
            <a:r>
              <a:rPr lang="en-US" dirty="0">
                <a:latin typeface="Arial Narrow"/>
              </a:rPr>
              <a:t>Bay Area Testing	</a:t>
            </a:r>
          </a:p>
          <a:p>
            <a:pPr lvl="1"/>
            <a:r>
              <a:rPr lang="en-US" dirty="0">
                <a:latin typeface="Arial Narrow"/>
              </a:rPr>
              <a:t>Northeast Asphalt</a:t>
            </a:r>
          </a:p>
          <a:p>
            <a:pPr lvl="1"/>
            <a:r>
              <a:rPr lang="en-US" dirty="0">
                <a:latin typeface="Arial Narrow"/>
              </a:rPr>
              <a:t>Smith Restorations	</a:t>
            </a:r>
          </a:p>
          <a:p>
            <a:pPr lvl="1"/>
            <a:r>
              <a:rPr lang="en-US" dirty="0">
                <a:latin typeface="Arial Narrow"/>
              </a:rPr>
              <a:t>Hardrock Sawing			</a:t>
            </a:r>
          </a:p>
          <a:p>
            <a:pPr lvl="1"/>
            <a:r>
              <a:rPr lang="en-US" dirty="0">
                <a:latin typeface="Arial Narrow"/>
              </a:rPr>
              <a:t>WK Construction</a:t>
            </a:r>
          </a:p>
          <a:p>
            <a:endParaRPr lang="en-US" dirty="0">
              <a:latin typeface="Arial Narrow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EE6A844-F21C-06B5-E7B5-506179078635}"/>
              </a:ext>
            </a:extLst>
          </p:cNvPr>
          <p:cNvSpPr txBox="1">
            <a:spLocks/>
          </p:cNvSpPr>
          <p:nvPr/>
        </p:nvSpPr>
        <p:spPr>
          <a:xfrm>
            <a:off x="5425852" y="2704986"/>
            <a:ext cx="5775548" cy="2114562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Arial Narrow"/>
              </a:rPr>
              <a:t>Sommers Construction	</a:t>
            </a:r>
          </a:p>
          <a:p>
            <a:pPr lvl="1"/>
            <a:r>
              <a:rPr lang="en-US" dirty="0">
                <a:latin typeface="Arial Narrow"/>
              </a:rPr>
              <a:t>Century Traffic</a:t>
            </a:r>
          </a:p>
          <a:p>
            <a:pPr lvl="1"/>
            <a:r>
              <a:rPr lang="en-US" dirty="0">
                <a:latin typeface="Arial Narrow"/>
              </a:rPr>
              <a:t>Forward Traffic	</a:t>
            </a:r>
          </a:p>
          <a:p>
            <a:pPr lvl="1"/>
            <a:r>
              <a:rPr lang="en-US" dirty="0">
                <a:latin typeface="Arial Narrow"/>
              </a:rPr>
              <a:t>Wisconsin Land Surveying			</a:t>
            </a:r>
          </a:p>
          <a:p>
            <a:pPr lvl="1"/>
            <a:endParaRPr lang="en-US" dirty="0">
              <a:latin typeface="Arial Narrow"/>
            </a:endParaRPr>
          </a:p>
          <a:p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268510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F80F-1A5D-7BED-CC73-367402145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A9F8-6DD1-679F-0CE6-A37AB02D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7"/>
            <a:ext cx="10972800" cy="1074420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en-US" dirty="0"/>
              <a:t>Project Location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AFAAF-018A-EC0F-B30B-899A5E32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176" y="939428"/>
            <a:ext cx="5944175" cy="515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93">
        <p:fade/>
      </p:transition>
    </mc:Choice>
    <mc:Fallback xmlns="">
      <p:transition spd="med" advTm="1799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48"/>
            <a:ext cx="10972800" cy="740976"/>
          </a:xfrm>
        </p:spPr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Proposed Work</a:t>
            </a:r>
            <a:endParaRPr lang="en-US" sz="4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E56F85-3411-6B4E-25E9-CD4BAA2BD2F0}"/>
              </a:ext>
            </a:extLst>
          </p:cNvPr>
          <p:cNvSpPr txBox="1">
            <a:spLocks/>
          </p:cNvSpPr>
          <p:nvPr/>
        </p:nvSpPr>
        <p:spPr>
          <a:xfrm>
            <a:off x="330276" y="767366"/>
            <a:ext cx="11755043" cy="5336254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416A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 baseline="0">
                <a:solidFill>
                  <a:srgbClr val="802F2D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 Narrow"/>
              </a:rPr>
              <a:t>Replace 8.6 miles of the existing pavement on County A.</a:t>
            </a:r>
          </a:p>
          <a:p>
            <a:endParaRPr lang="en-US" sz="2400" dirty="0">
              <a:latin typeface="Arial Narrow"/>
            </a:endParaRPr>
          </a:p>
          <a:p>
            <a:r>
              <a:rPr lang="en-US" sz="2400" dirty="0">
                <a:latin typeface="Arial Narrow"/>
              </a:rPr>
              <a:t>Widen Shoulders from 3-ft to 6-ft from Rosa Ave. to Shaffer Rd. and from 3-ft to 4-ft from Schaffer Rd. to County X.</a:t>
            </a:r>
          </a:p>
          <a:p>
            <a:endParaRPr lang="en-US" sz="2400" dirty="0">
              <a:latin typeface="Arial Narrow"/>
            </a:endParaRPr>
          </a:p>
          <a:p>
            <a:r>
              <a:rPr lang="en-US" sz="2400" dirty="0"/>
              <a:t>Correct roadway </a:t>
            </a:r>
            <a:r>
              <a:rPr lang="en-US" sz="2400" dirty="0" err="1"/>
              <a:t>superelevations</a:t>
            </a:r>
            <a:r>
              <a:rPr lang="en-US" sz="2400" dirty="0"/>
              <a:t>, complete tree clearing to improve sight distances, and add additional curve advisory signing.</a:t>
            </a:r>
          </a:p>
          <a:p>
            <a:endParaRPr lang="en-US" sz="2400" dirty="0"/>
          </a:p>
          <a:p>
            <a:r>
              <a:rPr lang="en-US" sz="2400" dirty="0">
                <a:latin typeface="Arial Narrow"/>
              </a:rPr>
              <a:t>Reconstruct 3 segments of County A between Newton Lake Rd. and Royal Ann Court to improve sight distance.</a:t>
            </a:r>
          </a:p>
          <a:p>
            <a:endParaRPr lang="en-US" sz="2400" dirty="0">
              <a:latin typeface="Arial Narrow"/>
            </a:endParaRPr>
          </a:p>
          <a:p>
            <a:r>
              <a:rPr lang="en-US" sz="2400" dirty="0"/>
              <a:t>Guardrail or curb &amp; gutter would be installed in select locations to limit impacts.</a:t>
            </a:r>
          </a:p>
          <a:p>
            <a:endParaRPr lang="en-US" sz="2400" dirty="0"/>
          </a:p>
          <a:p>
            <a:r>
              <a:rPr lang="en-US" sz="2400" dirty="0"/>
              <a:t>Additional work would include culvert replacements, pavement marking and permanent signing</a:t>
            </a:r>
          </a:p>
          <a:p>
            <a:endParaRPr lang="en-US" sz="280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19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93">
        <p:fade/>
      </p:transition>
    </mc:Choice>
    <mc:Fallback xmlns="">
      <p:transition spd="med" advTm="1799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Schedule 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59" y="1716835"/>
            <a:ext cx="11073765" cy="3276278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endParaRPr lang="en-US" dirty="0">
              <a:latin typeface="Arial Narrow"/>
            </a:endParaRP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dirty="0">
                <a:latin typeface="Arial Narrow"/>
              </a:rPr>
              <a:t>Project Award: March 25, 2026</a:t>
            </a: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dirty="0">
                <a:latin typeface="Arial Narrow"/>
              </a:rPr>
              <a:t>Project Anticipated Start: Tuesday May 26, 2026</a:t>
            </a:r>
          </a:p>
          <a:p>
            <a:pPr marL="457200" indent="-457200">
              <a:lnSpc>
                <a:spcPct val="100000"/>
              </a:lnSpc>
              <a:buChar char="•"/>
            </a:pPr>
            <a:r>
              <a:rPr lang="en-US" dirty="0">
                <a:latin typeface="Arial Narrow"/>
              </a:rPr>
              <a:t>Contract Completion date: Friday October 30, 2026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 indent="0">
              <a:lnSpc>
                <a:spcPct val="100000"/>
              </a:lnSpc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844">
        <p:fade/>
      </p:transition>
    </mc:Choice>
    <mc:Fallback xmlns="">
      <p:transition spd="med" advTm="3184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68" y="0"/>
            <a:ext cx="10972800" cy="1310640"/>
          </a:xfrm>
        </p:spPr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Schedule for June &amp; July 2026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59" y="960120"/>
            <a:ext cx="11073765" cy="501091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endParaRPr lang="en-US" dirty="0">
              <a:latin typeface="Arial Narrow"/>
            </a:endParaRPr>
          </a:p>
          <a:p>
            <a:pPr>
              <a:lnSpc>
                <a:spcPct val="100000"/>
              </a:lnSpc>
            </a:pPr>
            <a:endParaRPr lang="en-US" sz="3200" dirty="0"/>
          </a:p>
          <a:p>
            <a:pPr indent="0">
              <a:lnSpc>
                <a:spcPct val="100000"/>
              </a:lnSpc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0A517-C689-F8E6-EA65-86A9D944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1019116"/>
            <a:ext cx="11484615" cy="47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844">
        <p:fade/>
      </p:transition>
    </mc:Choice>
    <mc:Fallback xmlns="">
      <p:transition spd="med" advTm="3184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" y="-564073"/>
            <a:ext cx="10972800" cy="1259398"/>
          </a:xfrm>
        </p:spPr>
        <p:txBody>
          <a:bodyPr lIns="91440" tIns="45720" rIns="91440" bIns="45720" anchor="ctr" anchorCtr="0"/>
          <a:lstStyle/>
          <a:p>
            <a:pPr>
              <a:lnSpc>
                <a:spcPts val="4800"/>
              </a:lnSpc>
            </a:pPr>
            <a:r>
              <a:rPr lang="en-US" sz="4800" dirty="0">
                <a:latin typeface="Arial Narrow"/>
              </a:rPr>
              <a:t>Schedule for August thru End of Project 2026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4359" y="514350"/>
            <a:ext cx="11073765" cy="5564700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endParaRPr lang="en-US" dirty="0">
              <a:latin typeface="Arial Narrow"/>
            </a:endParaRPr>
          </a:p>
          <a:p>
            <a:pPr>
              <a:lnSpc>
                <a:spcPct val="100000"/>
              </a:lnSpc>
            </a:pPr>
            <a:endParaRPr lang="en-US" sz="3200" dirty="0"/>
          </a:p>
          <a:p>
            <a:pPr indent="0">
              <a:lnSpc>
                <a:spcPct val="100000"/>
              </a:lnSpc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CC6E5-8888-9EE0-7B87-475FF278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09" y="417000"/>
            <a:ext cx="8738743" cy="56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844">
        <p:fade/>
      </p:transition>
    </mc:Choice>
    <mc:Fallback xmlns="">
      <p:transition spd="med" advTm="31844">
        <p:fade/>
      </p:transition>
    </mc:Fallback>
  </mc:AlternateContent>
</p:sld>
</file>

<file path=ppt/theme/theme1.xml><?xml version="1.0" encoding="utf-8"?>
<a:theme xmlns:a="http://schemas.openxmlformats.org/drawingml/2006/main" name="1_Title slide - blue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- gray -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gray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gray - optio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slide - gray -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idescreen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D23EFD6166446B59D9E7898B9A9E3" ma:contentTypeVersion="16" ma:contentTypeDescription="Create a new document." ma:contentTypeScope="" ma:versionID="82cbd1020870fb2ec0d0ca292ebbb9f8">
  <xsd:schema xmlns:xsd="http://www.w3.org/2001/XMLSchema" xmlns:xs="http://www.w3.org/2001/XMLSchema" xmlns:p="http://schemas.microsoft.com/office/2006/metadata/properties" xmlns:ns2="a67a0c81-5b6a-4c13-9078-92a85a6b0013" xmlns:ns3="49aa0b83-4e7a-41e0-b240-5e7c97f799f6" targetNamespace="http://schemas.microsoft.com/office/2006/metadata/properties" ma:root="true" ma:fieldsID="f6a453c111c84e06f5d181dd104815a7" ns2:_="" ns3:_="">
    <xsd:import namespace="a67a0c81-5b6a-4c13-9078-92a85a6b0013"/>
    <xsd:import namespace="49aa0b83-4e7a-41e0-b240-5e7c97f799f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a0c81-5b6a-4c13-9078-92a85a6b00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a1fcdcc-dd41-4511-b39b-5fbf5df435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a0b83-4e7a-41e0-b240-5e7c97f799f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e161dc3-52f9-4dc9-98fe-a108f0e115d3}" ma:internalName="TaxCatchAll" ma:showField="CatchAllData" ma:web="49aa0b83-4e7a-41e0-b240-5e7c97f799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aa0b83-4e7a-41e0-b240-5e7c97f799f6">
      <Value>365</Value>
      <Value>308</Value>
    </TaxCatchAll>
    <lcf76f155ced4ddcb4097134ff3c332f xmlns="a67a0c81-5b6a-4c13-9078-92a85a6b00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B04C44-2D50-429B-A09E-905FE0722D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37678-9624-4B27-A2C3-4AFD18EA39FB}"/>
</file>

<file path=customXml/itemProps3.xml><?xml version="1.0" encoding="utf-8"?>
<ds:datastoreItem xmlns:ds="http://schemas.openxmlformats.org/officeDocument/2006/customXml" ds:itemID="{7998C0E6-5184-45C1-BA84-4B4270C9ED43}">
  <ds:schemaRefs>
    <ds:schemaRef ds:uri="http://purl.org/dc/elements/1.1/"/>
    <ds:schemaRef ds:uri="7d342aa1-059c-4e84-8b26-50d0fb93f078"/>
    <ds:schemaRef ds:uri="http://purl.org/dc/dcmitype/"/>
    <ds:schemaRef ds:uri="http://schemas.microsoft.com/office/2006/metadata/properties"/>
    <ds:schemaRef ds:uri="077c9a81-7f24-4f5d-afa4-e4d444f2c472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684</Words>
  <Application>Microsoft Office PowerPoint</Application>
  <PresentationFormat>Widescreen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1_Title slide - blue - option 4</vt:lpstr>
      <vt:lpstr>blank blue</vt:lpstr>
      <vt:lpstr>Title slide - gray - option 1</vt:lpstr>
      <vt:lpstr>Title slide - gray - option 2</vt:lpstr>
      <vt:lpstr>Title slide - gray - option 3</vt:lpstr>
      <vt:lpstr>Title slide - gray - option 4</vt:lpstr>
      <vt:lpstr>Widescreen gray</vt:lpstr>
      <vt:lpstr>blank gray</vt:lpstr>
      <vt:lpstr>PowerPoint Presentation</vt:lpstr>
      <vt:lpstr>Meeting Agenda</vt:lpstr>
      <vt:lpstr>Project Team</vt:lpstr>
      <vt:lpstr>Contractors</vt:lpstr>
      <vt:lpstr>Project Location Map</vt:lpstr>
      <vt:lpstr>Proposed Work</vt:lpstr>
      <vt:lpstr>Schedule </vt:lpstr>
      <vt:lpstr>Schedule for June &amp; July 2026</vt:lpstr>
      <vt:lpstr>Schedule for August thru End of Project 2026</vt:lpstr>
      <vt:lpstr>Traffic Impacts</vt:lpstr>
      <vt:lpstr>Traffic Impacts – CTH A: Alternate Route US 141 to County X to County A</vt:lpstr>
      <vt:lpstr>Project Contacts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WisDOT PowerPoint Presentation Template</dc:title>
  <dc:creator>KIRKPATRICK, MARY K</dc:creator>
  <cp:lastModifiedBy>Elizabeth Moser</cp:lastModifiedBy>
  <cp:revision>1653</cp:revision>
  <cp:lastPrinted>2023-01-23T15:10:52Z</cp:lastPrinted>
  <dcterms:created xsi:type="dcterms:W3CDTF">2017-03-24T16:34:12Z</dcterms:created>
  <dcterms:modified xsi:type="dcterms:W3CDTF">2026-05-27T19:16:30Z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0x010100F35D23EFD6166446B59D9E7898B9A9E3</vt:lpwstr>
  </property>
  <property fmtid="{D5CDD505-2E9C-101B-9397-08002B2CF9AE}" pid="3" name="MyDOTNavigation">
    <vt:lpwstr>365;#Forms, TAMs and Documents|627cc5b7-e4be-4e64-a1b6-713fb58cd8c3</vt:lpwstr>
  </property>
  <property fmtid="{D5CDD505-2E9C-101B-9397-08002B2CF9AE}" pid="4" name="MyDOTKeywords">
    <vt:lpwstr>308;#Power Point|91c5ccfe-5412-4d60-ad95-adf113dd6163</vt:lpwstr>
  </property>
</Properties>
</file>